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8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ADCE6A-27C4-4C14-9991-2805FB505278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53BF23-1C80-4197-8D76-0B4E2C1F02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lax.edu/mvac/processarch/processarch/glossary.html" TargetMode="External"/><Relationship Id="rId7" Type="http://schemas.openxmlformats.org/officeDocument/2006/relationships/hyperlink" Target="http://www.nwlink.com/~donclark/hrd/learning/memory.html" TargetMode="External"/><Relationship Id="rId2" Type="http://schemas.openxmlformats.org/officeDocument/2006/relationships/hyperlink" Target="http://www.binet.lv/funne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XGhvoekY44" TargetMode="External"/><Relationship Id="rId5" Type="http://schemas.openxmlformats.org/officeDocument/2006/relationships/hyperlink" Target="http://www.supermanhomepage.com/movies/movies.php?topic=m-movie1" TargetMode="External"/><Relationship Id="rId4" Type="http://schemas.openxmlformats.org/officeDocument/2006/relationships/hyperlink" Target="http://www.mathwarehouse.com/trigonometry/law-of-cosines-formula-examples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Completion Problem effect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828800"/>
            <a:ext cx="6400800" cy="1295400"/>
          </a:xfrm>
        </p:spPr>
        <p:txBody>
          <a:bodyPr/>
          <a:lstStyle/>
          <a:p>
            <a:r>
              <a:rPr lang="en-US" i="1" dirty="0" smtClean="0"/>
              <a:t>And its implications within the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Load Theory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5344" y="5019810"/>
            <a:ext cx="6948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Felix Titling" pitchFamily="82" charset="0"/>
              </a:rPr>
              <a:t>For MIT 511</a:t>
            </a:r>
            <a:endParaRPr lang="en-US" sz="2800" i="1" dirty="0" smtClean="0"/>
          </a:p>
          <a:p>
            <a:pPr algn="r"/>
            <a:r>
              <a:rPr lang="en-US" dirty="0" smtClean="0"/>
              <a:t>By </a:t>
            </a:r>
            <a:r>
              <a:rPr lang="en-US" dirty="0" smtClean="0">
                <a:latin typeface="Freestyle Script" pitchFamily="66" charset="0"/>
              </a:rPr>
              <a:t>Nick </a:t>
            </a:r>
            <a:r>
              <a:rPr lang="en-US" dirty="0" err="1" smtClean="0">
                <a:latin typeface="Freestyle Script" pitchFamily="66" charset="0"/>
              </a:rPr>
              <a:t>Syrpis</a:t>
            </a:r>
            <a:endParaRPr lang="en-US" dirty="0" smtClean="0">
              <a:latin typeface="Freestyle Script" pitchFamily="66" charset="0"/>
            </a:endParaRPr>
          </a:p>
          <a:p>
            <a:pPr algn="r"/>
            <a:r>
              <a:rPr lang="en-US" dirty="0" smtClean="0"/>
              <a:t>Fall 2010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38510"/>
            <a:ext cx="25241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Load Limitations Alleviated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77317" cy="3508977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dirty="0" smtClean="0"/>
              <a:t>Limited </a:t>
            </a: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Germane</a:t>
            </a:r>
            <a:r>
              <a:rPr lang="en-US" dirty="0" smtClean="0"/>
              <a:t> knowledge retrieval from LTM was corrected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Task of processing </a:t>
            </a: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Extraneous</a:t>
            </a:r>
            <a:r>
              <a:rPr lang="en-US" dirty="0" smtClean="0"/>
              <a:t> information was made easier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Complexity of </a:t>
            </a: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Intrinsic</a:t>
            </a:r>
            <a:r>
              <a:rPr lang="en-US" dirty="0" smtClean="0"/>
              <a:t> loads was alleviated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New information was still obtained and organization of “chunks” was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Clark &amp; Lyons (unknown) Graphics for Learning</a:t>
            </a:r>
          </a:p>
          <a:p>
            <a:r>
              <a:rPr lang="en-US" dirty="0" err="1" smtClean="0"/>
              <a:t>Sweller</a:t>
            </a:r>
            <a:r>
              <a:rPr lang="en-US" dirty="0" smtClean="0"/>
              <a:t>, J.  (Oct. 2008).  Cognitive Load Theory.  Retrieved on 09/19/10 </a:t>
            </a:r>
            <a:r>
              <a:rPr lang="en-US" dirty="0"/>
              <a:t>from http://www.scitopics.com/Cognitive_Load_Theory.html</a:t>
            </a:r>
            <a:endParaRPr lang="en-US" dirty="0" smtClean="0"/>
          </a:p>
          <a:p>
            <a:endParaRPr lang="en-US" dirty="0"/>
          </a:p>
          <a:p>
            <a:pPr marL="68580" indent="0" algn="ctr">
              <a:buNone/>
            </a:pPr>
            <a:r>
              <a:rPr lang="en-US" sz="3200" dirty="0" smtClean="0"/>
              <a:t>Image Sources: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://www.binet.lv/funnels/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http://www.uwlax.edu/mvac/processarch/processarch/glossary.html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http://www.mathwarehouse.com/trigonometry/law-of-cosines-formula-examples.php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http://www.supermanhomepage.com/movies/movies.php?topic=m-movie1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http://www.youtube.com/watch?v=vXGhvoekY44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r>
              <a:rPr lang="en-US" dirty="0">
                <a:latin typeface="Calibri"/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http://www.nwlink.com/~donclark/hrd/learning/memory.html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24744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Processing Model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63" y="1752600"/>
            <a:ext cx="885883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0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848600" cy="7990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Types of Information “</a:t>
            </a: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6777317" cy="350897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Germane Loads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are related to pre-existing knowledge (schemas)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Extraneous Loads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are related to information outside of Germane Loads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Intrinsic Loads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are unchangeable in the degree of difficulty</a:t>
            </a:r>
            <a:r>
              <a:rPr lang="en-US" dirty="0"/>
              <a:t> </a:t>
            </a:r>
            <a:r>
              <a:rPr lang="en-US" dirty="0" smtClean="0"/>
              <a:t>information is obtained and processed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024744" cy="79906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Model Limitations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27909"/>
            <a:ext cx="8229600" cy="13144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 Limits of Change principle</a:t>
            </a:r>
            <a:r>
              <a:rPr lang="en-US" sz="4000" dirty="0" smtClean="0"/>
              <a:t>:</a:t>
            </a:r>
          </a:p>
          <a:p>
            <a:pPr marL="0" indent="0" algn="ctr">
              <a:buNone/>
            </a:pPr>
            <a:r>
              <a:rPr lang="en-US" b="1" dirty="0" smtClean="0"/>
              <a:t>Amount of potential information (</a:t>
            </a:r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loads</a:t>
            </a:r>
            <a:r>
              <a:rPr lang="en-US" b="1" dirty="0" smtClean="0"/>
              <a:t>) intake is limited and may vary from person to person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124200"/>
            <a:ext cx="4495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0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Selective Information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rocessing is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Fundamentally Essential to Effective Learning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Germane loads </a:t>
            </a:r>
            <a:r>
              <a:rPr lang="en-US" i="1" dirty="0" smtClean="0"/>
              <a:t>can </a:t>
            </a:r>
            <a:r>
              <a:rPr lang="en-US" dirty="0" smtClean="0"/>
              <a:t>individually limit range of possible encoding--- “Get out of Hair!”</a:t>
            </a:r>
            <a:endParaRPr lang="en-US" i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Extraneous loads </a:t>
            </a:r>
            <a:r>
              <a:rPr lang="en-US" i="1" dirty="0" smtClean="0"/>
              <a:t>can </a:t>
            </a:r>
            <a:r>
              <a:rPr lang="en-US" dirty="0" smtClean="0"/>
              <a:t>suppress intake of other loads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Intrinsic loads </a:t>
            </a:r>
            <a:r>
              <a:rPr lang="en-US" dirty="0" smtClean="0"/>
              <a:t>may be too difficult to understand all at once</a:t>
            </a:r>
          </a:p>
          <a:p>
            <a:r>
              <a:rPr lang="en-US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</a:t>
            </a:r>
            <a:r>
              <a:rPr lang="en-US" dirty="0" smtClean="0"/>
              <a:t>: Learning must be channeled through mostly Germane loads and information “Chunking” must be employed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7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Completion Problem Effect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rescue!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267200"/>
            <a:ext cx="7086600" cy="208756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</a:t>
            </a:r>
            <a:r>
              <a:rPr lang="en-US" dirty="0" smtClean="0"/>
              <a:t> = Cognitive Loads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Railway</a:t>
            </a:r>
            <a:r>
              <a:rPr lang="en-US" dirty="0" smtClean="0"/>
              <a:t> = Narrow Limits of Change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Superman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Completion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782" y="1524000"/>
            <a:ext cx="5715000" cy="2438400"/>
          </a:xfrm>
          <a:prstGeom prst="rect">
            <a:avLst/>
          </a:prstGeom>
        </p:spPr>
      </p:pic>
      <p:pic>
        <p:nvPicPr>
          <p:cNvPr id="17" name="MS900074813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746378" y="325335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2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50943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024744" cy="79906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Testing Method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1300" y="1828800"/>
            <a:ext cx="5105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Try solving this problem: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209800"/>
            <a:ext cx="3581400" cy="39462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02927" y="471961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X=?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736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024744" cy="799064"/>
          </a:xfrm>
        </p:spPr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Completion Problem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848600" cy="724347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Solve this problem using the </a:t>
            </a:r>
            <a:r>
              <a:rPr lang="en-US" i="1" dirty="0" smtClean="0"/>
              <a:t>Pythagorean theorem</a:t>
            </a:r>
            <a:r>
              <a:rPr lang="en-US" dirty="0"/>
              <a:t>: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2114330"/>
            <a:ext cx="2819401" cy="31066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331" y="2290535"/>
            <a:ext cx="2963573" cy="2754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522099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X=?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32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24744" cy="875264"/>
          </a:xfrm>
        </p:spPr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Completion Problem Effect</a:t>
            </a:r>
            <a:endParaRPr lang="en-US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Solve this problem using the </a:t>
            </a:r>
            <a:r>
              <a:rPr lang="en-US" i="1" dirty="0" smtClean="0"/>
              <a:t>Pythagorean theorem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1938125"/>
            <a:ext cx="2819401" cy="31066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2963573" cy="2754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0" y="5334000"/>
            <a:ext cx="5595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[(73.24) X (73.24)] + [(21) X (21)]= the square root 				    of the sum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5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447</TotalTime>
  <Words>319</Words>
  <Application>Microsoft Office PowerPoint</Application>
  <PresentationFormat>On-screen Show (4:3)</PresentationFormat>
  <Paragraphs>48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The Completion Problem effect</vt:lpstr>
      <vt:lpstr>Information Processing Model</vt:lpstr>
      <vt:lpstr>The 3 Types of Information “Loads”</vt:lpstr>
      <vt:lpstr>Cognitive Model Limitations</vt:lpstr>
      <vt:lpstr>Selective Information Processing is Fundamentally Essential to Effective Learning</vt:lpstr>
      <vt:lpstr>The Completion Problem Effect to the rescue!</vt:lpstr>
      <vt:lpstr>General Testing Method</vt:lpstr>
      <vt:lpstr>Completion Problem Effect</vt:lpstr>
      <vt:lpstr>Completion Problem Effect</vt:lpstr>
      <vt:lpstr>Cognitive Load Limitations Alleviated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COMPLETION effect</dc:title>
  <dc:creator>Nikos</dc:creator>
  <cp:lastModifiedBy>Nikos</cp:lastModifiedBy>
  <cp:revision>91</cp:revision>
  <dcterms:created xsi:type="dcterms:W3CDTF">2010-09-20T10:17:58Z</dcterms:created>
  <dcterms:modified xsi:type="dcterms:W3CDTF">2010-10-18T21:51:55Z</dcterms:modified>
</cp:coreProperties>
</file>